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8" r:id="rId4"/>
    <p:sldId id="304" r:id="rId5"/>
    <p:sldId id="292" r:id="rId6"/>
    <p:sldId id="294" r:id="rId7"/>
    <p:sldId id="284" r:id="rId8"/>
    <p:sldId id="258" r:id="rId9"/>
    <p:sldId id="259" r:id="rId10"/>
    <p:sldId id="260" r:id="rId11"/>
    <p:sldId id="261" r:id="rId12"/>
    <p:sldId id="262" r:id="rId13"/>
    <p:sldId id="286" r:id="rId14"/>
    <p:sldId id="266" r:id="rId15"/>
    <p:sldId id="265" r:id="rId16"/>
    <p:sldId id="285" r:id="rId17"/>
    <p:sldId id="267" r:id="rId18"/>
    <p:sldId id="269" r:id="rId19"/>
    <p:sldId id="287" r:id="rId20"/>
    <p:sldId id="270" r:id="rId21"/>
    <p:sldId id="271" r:id="rId22"/>
    <p:sldId id="273" r:id="rId23"/>
    <p:sldId id="311" r:id="rId24"/>
    <p:sldId id="274" r:id="rId25"/>
    <p:sldId id="275" r:id="rId26"/>
    <p:sldId id="268" r:id="rId27"/>
    <p:sldId id="297" r:id="rId28"/>
    <p:sldId id="299" r:id="rId29"/>
    <p:sldId id="308" r:id="rId30"/>
    <p:sldId id="306" r:id="rId31"/>
    <p:sldId id="305" r:id="rId32"/>
    <p:sldId id="295" r:id="rId33"/>
    <p:sldId id="288" r:id="rId34"/>
    <p:sldId id="281" r:id="rId35"/>
    <p:sldId id="282" r:id="rId36"/>
    <p:sldId id="283" r:id="rId37"/>
    <p:sldId id="279" r:id="rId38"/>
    <p:sldId id="264" r:id="rId39"/>
    <p:sldId id="280" r:id="rId40"/>
    <p:sldId id="289" r:id="rId41"/>
    <p:sldId id="290" r:id="rId42"/>
    <p:sldId id="291" r:id="rId43"/>
    <p:sldId id="296" r:id="rId44"/>
    <p:sldId id="303" r:id="rId45"/>
    <p:sldId id="301" r:id="rId46"/>
    <p:sldId id="302" r:id="rId47"/>
    <p:sldId id="310" r:id="rId48"/>
    <p:sldId id="298" r:id="rId49"/>
    <p:sldId id="307" r:id="rId50"/>
    <p:sldId id="300" r:id="rId51"/>
    <p:sldId id="309" r:id="rId52"/>
    <p:sldId id="263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60"/>
  </p:normalViewPr>
  <p:slideViewPr>
    <p:cSldViewPr snapToGrid="0">
      <p:cViewPr varScale="1">
        <p:scale>
          <a:sx n="92" d="100"/>
          <a:sy n="92" d="100"/>
        </p:scale>
        <p:origin x="9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Jack of all trade universe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003" y="4385732"/>
            <a:ext cx="10489922" cy="2048319"/>
          </a:xfrm>
        </p:spPr>
        <p:txBody>
          <a:bodyPr>
            <a:normAutofit/>
          </a:bodyPr>
          <a:lstStyle/>
          <a:p>
            <a:r>
              <a:rPr lang="en-US" dirty="0" smtClean="0"/>
              <a:t>Online community marketplace</a:t>
            </a:r>
          </a:p>
          <a:p>
            <a:r>
              <a:rPr lang="en-US" dirty="0" smtClean="0"/>
              <a:t>Community currency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Presented by Jamie klinger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28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08" y="157941"/>
            <a:ext cx="7220712" cy="6564284"/>
          </a:xfrm>
        </p:spPr>
      </p:pic>
    </p:spTree>
    <p:extLst>
      <p:ext uri="{BB962C8B-B14F-4D97-AF65-F5344CB8AC3E}">
        <p14:creationId xmlns:p14="http://schemas.microsoft.com/office/powerpoint/2010/main" val="316779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11" y="121545"/>
            <a:ext cx="7272940" cy="6611764"/>
          </a:xfrm>
        </p:spPr>
      </p:pic>
    </p:spTree>
    <p:extLst>
      <p:ext uri="{BB962C8B-B14F-4D97-AF65-F5344CB8AC3E}">
        <p14:creationId xmlns:p14="http://schemas.microsoft.com/office/powerpoint/2010/main" val="124101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57" y="171422"/>
            <a:ext cx="7208931" cy="6553574"/>
          </a:xfrm>
        </p:spPr>
      </p:pic>
    </p:spTree>
    <p:extLst>
      <p:ext uri="{BB962C8B-B14F-4D97-AF65-F5344CB8AC3E}">
        <p14:creationId xmlns:p14="http://schemas.microsoft.com/office/powerpoint/2010/main" val="81164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43" y="302183"/>
            <a:ext cx="9495827" cy="6330551"/>
          </a:xfrm>
        </p:spPr>
      </p:pic>
      <p:sp>
        <p:nvSpPr>
          <p:cNvPr id="6" name="Right Arrow 5"/>
          <p:cNvSpPr/>
          <p:nvPr/>
        </p:nvSpPr>
        <p:spPr>
          <a:xfrm>
            <a:off x="3192092" y="2776449"/>
            <a:ext cx="831272" cy="81464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810000" y="1507374"/>
            <a:ext cx="831272" cy="81464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840702" y="2845723"/>
            <a:ext cx="831272" cy="81464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264131" y="4181296"/>
            <a:ext cx="831272" cy="81464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&quot;No&quot; Symbol 10"/>
          <p:cNvSpPr/>
          <p:nvPr/>
        </p:nvSpPr>
        <p:spPr>
          <a:xfrm>
            <a:off x="6771466" y="1997824"/>
            <a:ext cx="907433" cy="931026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&quot;No&quot; Symbol 11"/>
          <p:cNvSpPr/>
          <p:nvPr/>
        </p:nvSpPr>
        <p:spPr>
          <a:xfrm>
            <a:off x="7406004" y="3749036"/>
            <a:ext cx="907433" cy="931026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0505" y="2928850"/>
            <a:ext cx="26101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4"/>
                </a:solidFill>
              </a:rPr>
              <a:t>Main Community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85110" y="4963535"/>
            <a:ext cx="4281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</a:rPr>
              <a:t>Extended Communities</a:t>
            </a:r>
            <a:endParaRPr 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36890" y="837479"/>
            <a:ext cx="26101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Outside Communities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23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034" y="129858"/>
            <a:ext cx="7254651" cy="6595138"/>
          </a:xfrm>
        </p:spPr>
      </p:pic>
    </p:spTree>
    <p:extLst>
      <p:ext uri="{BB962C8B-B14F-4D97-AF65-F5344CB8AC3E}">
        <p14:creationId xmlns:p14="http://schemas.microsoft.com/office/powerpoint/2010/main" val="126066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64" y="129858"/>
            <a:ext cx="7254651" cy="6595138"/>
          </a:xfrm>
        </p:spPr>
      </p:pic>
    </p:spTree>
    <p:extLst>
      <p:ext uri="{BB962C8B-B14F-4D97-AF65-F5344CB8AC3E}">
        <p14:creationId xmlns:p14="http://schemas.microsoft.com/office/powerpoint/2010/main" val="366702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673" y="357563"/>
            <a:ext cx="10131427" cy="1468800"/>
          </a:xfrm>
        </p:spPr>
        <p:txBody>
          <a:bodyPr/>
          <a:lstStyle/>
          <a:p>
            <a:pPr algn="ctr"/>
            <a:r>
              <a:rPr lang="en-US" dirty="0" smtClean="0"/>
              <a:t>Individual Offers</a:t>
            </a:r>
            <a:br>
              <a:rPr lang="en-US" dirty="0" smtClean="0"/>
            </a:br>
            <a:r>
              <a:rPr lang="en-US" dirty="0"/>
              <a:t>a</a:t>
            </a:r>
            <a:r>
              <a:rPr lang="en-US" dirty="0" smtClean="0"/>
              <a:t>nything for anything (Barter or cash)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2082" y="2599445"/>
            <a:ext cx="3753199" cy="3751477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 smtClean="0"/>
              <a:t>Sell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 smtClean="0"/>
              <a:t>Rent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 smtClean="0"/>
              <a:t>Trade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 smtClean="0"/>
              <a:t>Donate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7584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57" y="113232"/>
            <a:ext cx="7272939" cy="6611763"/>
          </a:xfrm>
        </p:spPr>
      </p:pic>
    </p:spTree>
    <p:extLst>
      <p:ext uri="{BB962C8B-B14F-4D97-AF65-F5344CB8AC3E}">
        <p14:creationId xmlns:p14="http://schemas.microsoft.com/office/powerpoint/2010/main" val="137229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84" y="163108"/>
            <a:ext cx="7218075" cy="6561887"/>
          </a:xfrm>
        </p:spPr>
      </p:pic>
    </p:spTree>
    <p:extLst>
      <p:ext uri="{BB962C8B-B14F-4D97-AF65-F5344CB8AC3E}">
        <p14:creationId xmlns:p14="http://schemas.microsoft.com/office/powerpoint/2010/main" val="35834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Joatunit</a:t>
            </a:r>
            <a:r>
              <a:rPr lang="en-US" dirty="0" smtClean="0"/>
              <a:t> for Community offers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JoatUnit</a:t>
            </a:r>
            <a:r>
              <a:rPr lang="en-US" dirty="0" smtClean="0"/>
              <a:t> is generated through the community offer process</a:t>
            </a:r>
          </a:p>
          <a:p>
            <a:r>
              <a:rPr lang="en-US" dirty="0" smtClean="0"/>
              <a:t>It is a currency with:</a:t>
            </a:r>
          </a:p>
          <a:p>
            <a:pPr lvl="1"/>
            <a:r>
              <a:rPr lang="en-US" dirty="0" smtClean="0"/>
              <a:t>Permanent 0% Interest-rate</a:t>
            </a:r>
          </a:p>
          <a:p>
            <a:pPr lvl="1"/>
            <a:r>
              <a:rPr lang="en-US" dirty="0" smtClean="0"/>
              <a:t>Inflationary - unlimited supply of </a:t>
            </a:r>
            <a:r>
              <a:rPr lang="en-US" dirty="0" err="1" smtClean="0"/>
              <a:t>JoatUnits</a:t>
            </a:r>
            <a:r>
              <a:rPr lang="en-US" dirty="0" smtClean="0"/>
              <a:t> that can be generated</a:t>
            </a:r>
          </a:p>
          <a:p>
            <a:pPr lvl="2"/>
            <a:r>
              <a:rPr lang="en-US" dirty="0" smtClean="0"/>
              <a:t>Incentive to spend/Increased exchanges</a:t>
            </a:r>
            <a:endParaRPr lang="en-US" dirty="0"/>
          </a:p>
          <a:p>
            <a:pPr lvl="2"/>
            <a:r>
              <a:rPr lang="en-US" dirty="0" smtClean="0"/>
              <a:t>Incentive against hoarding</a:t>
            </a:r>
          </a:p>
        </p:txBody>
      </p:sp>
    </p:spTree>
    <p:extLst>
      <p:ext uri="{BB962C8B-B14F-4D97-AF65-F5344CB8AC3E}">
        <p14:creationId xmlns:p14="http://schemas.microsoft.com/office/powerpoint/2010/main" val="85219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Inspiration (Oct 2012)</a:t>
            </a:r>
          </a:p>
          <a:p>
            <a:r>
              <a:rPr lang="en-US" dirty="0" smtClean="0"/>
              <a:t>Pocket Explanation</a:t>
            </a:r>
          </a:p>
          <a:p>
            <a:r>
              <a:rPr lang="en-US" dirty="0" smtClean="0"/>
              <a:t>Development (June 2013)</a:t>
            </a:r>
          </a:p>
          <a:p>
            <a:r>
              <a:rPr lang="en-US" dirty="0" smtClean="0"/>
              <a:t>Beta Structure (Feb 2014)</a:t>
            </a:r>
          </a:p>
          <a:p>
            <a:r>
              <a:rPr lang="en-US" dirty="0"/>
              <a:t>Direct Democracy Currency </a:t>
            </a:r>
            <a:r>
              <a:rPr lang="en-US" dirty="0" smtClean="0"/>
              <a:t>Generation</a:t>
            </a:r>
          </a:p>
          <a:p>
            <a:r>
              <a:rPr lang="en-US" dirty="0" err="1" smtClean="0"/>
              <a:t>Bitcoin</a:t>
            </a:r>
            <a:r>
              <a:rPr lang="en-US" dirty="0" smtClean="0"/>
              <a:t> and </a:t>
            </a:r>
            <a:r>
              <a:rPr lang="en-US" dirty="0" err="1" smtClean="0"/>
              <a:t>Cryptocoin</a:t>
            </a:r>
            <a:r>
              <a:rPr lang="en-US" dirty="0" smtClean="0"/>
              <a:t> Implementation (April 2014)</a:t>
            </a:r>
          </a:p>
          <a:p>
            <a:r>
              <a:rPr lang="en-US" dirty="0" smtClean="0"/>
              <a:t>Future of </a:t>
            </a:r>
            <a:r>
              <a:rPr lang="en-US" dirty="0" err="1" smtClean="0"/>
              <a:t>JoatU</a:t>
            </a:r>
            <a:r>
              <a:rPr lang="en-US" dirty="0" smtClean="0"/>
              <a:t> (Beyond 2014)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47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85" y="146482"/>
            <a:ext cx="7236364" cy="6578513"/>
          </a:xfrm>
        </p:spPr>
      </p:pic>
    </p:spTree>
    <p:extLst>
      <p:ext uri="{BB962C8B-B14F-4D97-AF65-F5344CB8AC3E}">
        <p14:creationId xmlns:p14="http://schemas.microsoft.com/office/powerpoint/2010/main" val="27549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58" y="179733"/>
            <a:ext cx="7236364" cy="6578513"/>
          </a:xfrm>
        </p:spPr>
      </p:pic>
    </p:spTree>
    <p:extLst>
      <p:ext uri="{BB962C8B-B14F-4D97-AF65-F5344CB8AC3E}">
        <p14:creationId xmlns:p14="http://schemas.microsoft.com/office/powerpoint/2010/main" val="78719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09" y="163109"/>
            <a:ext cx="7199788" cy="6545262"/>
          </a:xfrm>
        </p:spPr>
      </p:pic>
    </p:spTree>
    <p:extLst>
      <p:ext uri="{BB962C8B-B14F-4D97-AF65-F5344CB8AC3E}">
        <p14:creationId xmlns:p14="http://schemas.microsoft.com/office/powerpoint/2010/main" val="387887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Value can be determined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986" y="2141538"/>
            <a:ext cx="6898310" cy="4600084"/>
          </a:xfrm>
        </p:spPr>
      </p:pic>
    </p:spTree>
    <p:extLst>
      <p:ext uri="{BB962C8B-B14F-4D97-AF65-F5344CB8AC3E}">
        <p14:creationId xmlns:p14="http://schemas.microsoft.com/office/powerpoint/2010/main" val="1806807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08" y="113231"/>
            <a:ext cx="7327805" cy="6661641"/>
          </a:xfrm>
        </p:spPr>
      </p:pic>
      <p:sp>
        <p:nvSpPr>
          <p:cNvPr id="5" name="TextBox 4"/>
          <p:cNvSpPr txBox="1"/>
          <p:nvPr/>
        </p:nvSpPr>
        <p:spPr>
          <a:xfrm>
            <a:off x="2281156" y="6176359"/>
            <a:ext cx="74947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C00000"/>
                </a:solidFill>
              </a:rPr>
              <a:t>This process does not cost the voters anything!</a:t>
            </a:r>
            <a:endParaRPr lang="en-US"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23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33" y="129857"/>
            <a:ext cx="7236364" cy="6578513"/>
          </a:xfrm>
        </p:spPr>
      </p:pic>
    </p:spTree>
    <p:extLst>
      <p:ext uri="{BB962C8B-B14F-4D97-AF65-F5344CB8AC3E}">
        <p14:creationId xmlns:p14="http://schemas.microsoft.com/office/powerpoint/2010/main" val="18115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041" y="179733"/>
            <a:ext cx="7163212" cy="6512011"/>
          </a:xfrm>
        </p:spPr>
      </p:pic>
    </p:spTree>
    <p:extLst>
      <p:ext uri="{BB962C8B-B14F-4D97-AF65-F5344CB8AC3E}">
        <p14:creationId xmlns:p14="http://schemas.microsoft.com/office/powerpoint/2010/main" val="197272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Direct Democracy Currency Generation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Jack of all trade universe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36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Democracy Currency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Parameters</a:t>
            </a:r>
          </a:p>
          <a:p>
            <a:pPr marL="0" indent="0">
              <a:buNone/>
            </a:pPr>
            <a:endParaRPr lang="en-US" sz="2800" dirty="0" smtClean="0"/>
          </a:p>
          <a:p>
            <a:pPr lvl="1"/>
            <a:r>
              <a:rPr lang="en-US" sz="2400" dirty="0" smtClean="0"/>
              <a:t>200 users minimum per community</a:t>
            </a:r>
          </a:p>
          <a:p>
            <a:pPr lvl="1"/>
            <a:r>
              <a:rPr lang="en-US" sz="2400" dirty="0" smtClean="0"/>
              <a:t>1-3 days voting window</a:t>
            </a:r>
          </a:p>
          <a:p>
            <a:pPr lvl="1"/>
            <a:r>
              <a:rPr lang="en-US" sz="2400" dirty="0" smtClean="0"/>
              <a:t>Needs % of population for vote to pass</a:t>
            </a:r>
          </a:p>
        </p:txBody>
      </p:sp>
    </p:spTree>
    <p:extLst>
      <p:ext uri="{BB962C8B-B14F-4D97-AF65-F5344CB8AC3E}">
        <p14:creationId xmlns:p14="http://schemas.microsoft.com/office/powerpoint/2010/main" val="42412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Democracy Currency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Process</a:t>
            </a:r>
          </a:p>
          <a:p>
            <a:pPr marL="0" indent="0">
              <a:buNone/>
            </a:pPr>
            <a:endParaRPr lang="en-US" sz="2800" dirty="0" smtClean="0"/>
          </a:p>
          <a:p>
            <a:pPr lvl="1"/>
            <a:r>
              <a:rPr lang="en-US" sz="2400" dirty="0" smtClean="0"/>
              <a:t>One community offer for a garden is submitted (it will take 10 hours)</a:t>
            </a:r>
          </a:p>
          <a:p>
            <a:pPr lvl="1"/>
            <a:r>
              <a:rPr lang="en-US" sz="2400" dirty="0" smtClean="0"/>
              <a:t>100 people vote on its value (or value per hour)</a:t>
            </a:r>
          </a:p>
          <a:p>
            <a:pPr lvl="1"/>
            <a:r>
              <a:rPr lang="en-US" sz="2400" dirty="0" smtClean="0"/>
              <a:t>Votes are ordered from smallest to largest</a:t>
            </a:r>
          </a:p>
          <a:p>
            <a:pPr lvl="1"/>
            <a:r>
              <a:rPr lang="en-US" sz="2400" dirty="0" smtClean="0"/>
              <a:t>Votes numbered 45-54 are extracted, added together, and divided by 10</a:t>
            </a:r>
          </a:p>
          <a:p>
            <a:pPr lvl="1"/>
            <a:r>
              <a:rPr lang="en-US" sz="2400" dirty="0" smtClean="0"/>
              <a:t>Units placed in escrow awaiting confirmation &amp; task completion</a:t>
            </a:r>
          </a:p>
        </p:txBody>
      </p:sp>
    </p:spTree>
    <p:extLst>
      <p:ext uri="{BB962C8B-B14F-4D97-AF65-F5344CB8AC3E}">
        <p14:creationId xmlns:p14="http://schemas.microsoft.com/office/powerpoint/2010/main" val="188106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br>
              <a:rPr lang="en-US" dirty="0" smtClean="0"/>
            </a:br>
            <a:r>
              <a:rPr lang="en-US" dirty="0" smtClean="0"/>
              <a:t>October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Jack of all trade universe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35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Democracy Currency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Security</a:t>
            </a:r>
          </a:p>
          <a:p>
            <a:pPr marL="0" indent="0">
              <a:buNone/>
            </a:pPr>
            <a:endParaRPr lang="en-US" sz="2800" dirty="0" smtClean="0"/>
          </a:p>
          <a:p>
            <a:pPr lvl="1"/>
            <a:r>
              <a:rPr lang="en-US" sz="2400" dirty="0" smtClean="0"/>
              <a:t>Only people who have received X references can vote</a:t>
            </a:r>
          </a:p>
          <a:p>
            <a:pPr lvl="1"/>
            <a:r>
              <a:rPr lang="en-US" sz="2400" dirty="0" smtClean="0"/>
              <a:t>Only people who have traded Y times can vote</a:t>
            </a:r>
          </a:p>
          <a:p>
            <a:pPr lvl="1"/>
            <a:r>
              <a:rPr lang="en-US" sz="2400" dirty="0" smtClean="0"/>
              <a:t>Vouch-type system comparable to </a:t>
            </a:r>
            <a:r>
              <a:rPr lang="en-US" sz="2400" dirty="0" err="1" smtClean="0"/>
              <a:t>Couchsurfing</a:t>
            </a:r>
            <a:endParaRPr lang="en-US" sz="2400" dirty="0" smtClean="0"/>
          </a:p>
          <a:p>
            <a:pPr lvl="1"/>
            <a:r>
              <a:rPr lang="en-US" sz="2400" dirty="0" err="1" smtClean="0"/>
              <a:t>Keyhotee</a:t>
            </a:r>
            <a:r>
              <a:rPr lang="en-US" sz="2400" dirty="0" smtClean="0"/>
              <a:t> Integration for unique decentralized IDs</a:t>
            </a:r>
          </a:p>
        </p:txBody>
      </p:sp>
    </p:spTree>
    <p:extLst>
      <p:ext uri="{BB962C8B-B14F-4D97-AF65-F5344CB8AC3E}">
        <p14:creationId xmlns:p14="http://schemas.microsoft.com/office/powerpoint/2010/main" val="41603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Democracy Currency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Securing Value in Inflationary Currency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400" dirty="0" smtClean="0"/>
              <a:t>Maximum multiplier: 10x</a:t>
            </a:r>
          </a:p>
          <a:p>
            <a:pPr marL="0" indent="0">
              <a:buNone/>
            </a:pPr>
            <a:r>
              <a:rPr lang="en-US" dirty="0" smtClean="0"/>
              <a:t>Or</a:t>
            </a:r>
          </a:p>
          <a:p>
            <a:r>
              <a:rPr lang="en-US" sz="2400" dirty="0" smtClean="0"/>
              <a:t>Inter-</a:t>
            </a:r>
            <a:r>
              <a:rPr lang="en-US" sz="2400" dirty="0" err="1" smtClean="0"/>
              <a:t>JoatU</a:t>
            </a:r>
            <a:r>
              <a:rPr lang="en-US" sz="2400" dirty="0" smtClean="0"/>
              <a:t> </a:t>
            </a:r>
            <a:r>
              <a:rPr lang="en-US" sz="2400" dirty="0"/>
              <a:t>e</a:t>
            </a:r>
            <a:r>
              <a:rPr lang="en-US" sz="2400" dirty="0" smtClean="0"/>
              <a:t>xchange rate based on currency output per unique community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355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err="1" smtClean="0"/>
              <a:t>joatu</a:t>
            </a:r>
            <a:r>
              <a:rPr lang="en-US" dirty="0" smtClean="0"/>
              <a:t> beta hope to accomplish?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Underemployed/Unemployed </a:t>
            </a:r>
            <a:r>
              <a:rPr lang="en-US" sz="2800" dirty="0"/>
              <a:t>become part-time freelancers</a:t>
            </a:r>
          </a:p>
          <a:p>
            <a:r>
              <a:rPr lang="en-US" sz="2800" dirty="0"/>
              <a:t>Increased security within communities by knowing one’s neighbors</a:t>
            </a:r>
          </a:p>
          <a:p>
            <a:r>
              <a:rPr lang="en-US" sz="2800" dirty="0" smtClean="0"/>
              <a:t>Makes </a:t>
            </a:r>
            <a:r>
              <a:rPr lang="en-US" sz="2800" dirty="0"/>
              <a:t>people feel useful, gives people meanings</a:t>
            </a:r>
          </a:p>
          <a:p>
            <a:r>
              <a:rPr lang="en-US" sz="2800" dirty="0" err="1"/>
              <a:t>Hyperlocal</a:t>
            </a:r>
            <a:r>
              <a:rPr lang="en-US" sz="2800" dirty="0"/>
              <a:t> comprehensive listing of goods/service</a:t>
            </a:r>
          </a:p>
        </p:txBody>
      </p:sp>
    </p:spTree>
    <p:extLst>
      <p:ext uri="{BB962C8B-B14F-4D97-AF65-F5344CB8AC3E}">
        <p14:creationId xmlns:p14="http://schemas.microsoft.com/office/powerpoint/2010/main" val="82815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err="1" smtClean="0"/>
              <a:t>joatu</a:t>
            </a:r>
            <a:r>
              <a:rPr lang="en-US" dirty="0" smtClean="0"/>
              <a:t> beta hope to accomplish?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Free education with paid (in </a:t>
            </a:r>
            <a:r>
              <a:rPr lang="en-US" sz="2800" dirty="0" err="1" smtClean="0"/>
              <a:t>JoatUnit</a:t>
            </a:r>
            <a:r>
              <a:rPr lang="en-US" sz="2800" dirty="0" smtClean="0"/>
              <a:t>) teachers</a:t>
            </a:r>
          </a:p>
          <a:p>
            <a:r>
              <a:rPr lang="en-US" sz="2800" dirty="0" smtClean="0"/>
              <a:t>Promotes skill acquisition/diversification and learning</a:t>
            </a:r>
          </a:p>
          <a:p>
            <a:r>
              <a:rPr lang="en-US" sz="2800" dirty="0" smtClean="0"/>
              <a:t>Paid guerilla gardening to generate public food throughout the city</a:t>
            </a:r>
          </a:p>
          <a:p>
            <a:r>
              <a:rPr lang="en-US" sz="2800" dirty="0" smtClean="0"/>
              <a:t>Community-centric creativity to continually generate new value within the community</a:t>
            </a:r>
          </a:p>
        </p:txBody>
      </p:sp>
    </p:spTree>
    <p:extLst>
      <p:ext uri="{BB962C8B-B14F-4D97-AF65-F5344CB8AC3E}">
        <p14:creationId xmlns:p14="http://schemas.microsoft.com/office/powerpoint/2010/main" val="151072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Development </a:t>
            </a:r>
            <a:br>
              <a:rPr lang="en-US" dirty="0" smtClean="0"/>
            </a:br>
            <a:r>
              <a:rPr lang="en-US" dirty="0" smtClean="0"/>
              <a:t>June 2013 - Present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Jack of all trade universe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7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Wordpress</a:t>
            </a:r>
            <a:r>
              <a:rPr lang="en-US" dirty="0" smtClean="0"/>
              <a:t> launched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830532"/>
            <a:ext cx="6169025" cy="4739736"/>
          </a:xfrm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 - 151 Members</a:t>
            </a:r>
          </a:p>
          <a:p>
            <a:r>
              <a:rPr lang="en-US" dirty="0"/>
              <a:t> </a:t>
            </a:r>
            <a:r>
              <a:rPr lang="en-US" dirty="0" smtClean="0"/>
              <a:t>- 60+ in Montreal</a:t>
            </a:r>
          </a:p>
          <a:p>
            <a:r>
              <a:rPr lang="en-US" dirty="0" smtClean="0"/>
              <a:t>- 638 likes in Facebook</a:t>
            </a:r>
          </a:p>
          <a:p>
            <a:r>
              <a:rPr lang="en-US" dirty="0" smtClean="0"/>
              <a:t>- 181 followers on Twitter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7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volunteer team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en-US" dirty="0" smtClean="0"/>
              <a:t>programmers working in </a:t>
            </a:r>
            <a:r>
              <a:rPr lang="en-US" dirty="0" err="1" smtClean="0"/>
              <a:t>Django</a:t>
            </a:r>
            <a:r>
              <a:rPr lang="en-US" dirty="0" smtClean="0"/>
              <a:t> (and with Twitter Bootstrap)</a:t>
            </a:r>
          </a:p>
          <a:p>
            <a:pPr>
              <a:buFontTx/>
              <a:buChar char="-"/>
            </a:pPr>
            <a:r>
              <a:rPr lang="en-US" dirty="0" smtClean="0"/>
              <a:t>1 </a:t>
            </a:r>
            <a:r>
              <a:rPr lang="en-US" dirty="0" smtClean="0"/>
              <a:t>Business/Community Organizer as a volunteer from Community School of Public Affairs</a:t>
            </a:r>
          </a:p>
          <a:p>
            <a:pPr>
              <a:buFontTx/>
              <a:buChar char="-"/>
            </a:pPr>
            <a:r>
              <a:rPr lang="en-US" dirty="0" smtClean="0"/>
              <a:t>15 volunteers who have already helped significantly advance </a:t>
            </a:r>
            <a:r>
              <a:rPr lang="en-US" dirty="0" err="1" smtClean="0"/>
              <a:t>JoatU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List of 50 contacts willing to help in their respective fields when needed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1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Beta </a:t>
            </a:r>
            <a:r>
              <a:rPr lang="en-US" dirty="0" smtClean="0"/>
              <a:t>(Feb </a:t>
            </a:r>
            <a:r>
              <a:rPr lang="en-US" dirty="0"/>
              <a:t>2014)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Jack of all trade universe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76" y="229610"/>
            <a:ext cx="11361425" cy="6518059"/>
          </a:xfrm>
        </p:spPr>
      </p:pic>
    </p:spTree>
    <p:extLst>
      <p:ext uri="{BB962C8B-B14F-4D97-AF65-F5344CB8AC3E}">
        <p14:creationId xmlns:p14="http://schemas.microsoft.com/office/powerpoint/2010/main" val="309002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– Phase one</a:t>
            </a:r>
            <a:br>
              <a:rPr lang="en-US" dirty="0" smtClean="0"/>
            </a:br>
            <a:r>
              <a:rPr lang="en-US" dirty="0" smtClean="0"/>
              <a:t>Find 200 </a:t>
            </a:r>
            <a:r>
              <a:rPr lang="en-US" dirty="0" err="1" smtClean="0"/>
              <a:t>hyperlocal</a:t>
            </a:r>
            <a:r>
              <a:rPr lang="en-US" dirty="0" smtClean="0"/>
              <a:t>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Registration Page</a:t>
            </a:r>
          </a:p>
          <a:p>
            <a:pPr marL="0" indent="0">
              <a:buNone/>
            </a:pPr>
            <a:r>
              <a:rPr lang="en-US" sz="3600" dirty="0"/>
              <a:t>Login Page</a:t>
            </a:r>
          </a:p>
          <a:p>
            <a:pPr marL="0" indent="0">
              <a:buNone/>
            </a:pPr>
            <a:r>
              <a:rPr lang="en-US" sz="3600" dirty="0"/>
              <a:t>Profile </a:t>
            </a:r>
            <a:r>
              <a:rPr lang="en-US" sz="3600" dirty="0" smtClean="0"/>
              <a:t>Page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4251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Nobody was offering the job I wanted!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3479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– Phase Two</a:t>
            </a:r>
            <a:br>
              <a:rPr lang="en-US" dirty="0" smtClean="0"/>
            </a:br>
            <a:r>
              <a:rPr lang="en-US" dirty="0" smtClean="0"/>
              <a:t>200 users filled out their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1419" y="3692544"/>
            <a:ext cx="7452916" cy="3649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1 hour of event photography   </a:t>
            </a:r>
            <a:r>
              <a:rPr lang="en-US" sz="1600" dirty="0" smtClean="0"/>
              <a:t>as compared to</a:t>
            </a:r>
            <a:endParaRPr lang="en-US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01066" y="3692544"/>
            <a:ext cx="4995332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1 hour of dishwashing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66284" y="3030823"/>
            <a:ext cx="111361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 smtClean="0"/>
              <a:t>25 “this” or “that” preference questions/user</a:t>
            </a:r>
          </a:p>
          <a:p>
            <a:pPr marL="571500" indent="-571500">
              <a:buFontTx/>
              <a:buChar char="-"/>
            </a:pPr>
            <a:r>
              <a:rPr lang="en-US" sz="4000" dirty="0" smtClean="0"/>
              <a:t>Determines communally suggested </a:t>
            </a:r>
            <a:r>
              <a:rPr lang="en-US" sz="4000" dirty="0" err="1" smtClean="0"/>
              <a:t>JoatUnit</a:t>
            </a:r>
            <a:r>
              <a:rPr lang="en-US" sz="4000" dirty="0" smtClean="0"/>
              <a:t> value</a:t>
            </a:r>
          </a:p>
        </p:txBody>
      </p:sp>
    </p:spTree>
    <p:extLst>
      <p:ext uri="{BB962C8B-B14F-4D97-AF65-F5344CB8AC3E}">
        <p14:creationId xmlns:p14="http://schemas.microsoft.com/office/powerpoint/2010/main" val="49830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– Phase Three</a:t>
            </a:r>
            <a:br>
              <a:rPr lang="en-US" dirty="0" smtClean="0"/>
            </a:br>
            <a:r>
              <a:rPr lang="en-US" dirty="0" smtClean="0"/>
              <a:t>The site is now functional for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906838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- Suggested pricing is now listed on profiles</a:t>
            </a:r>
          </a:p>
          <a:p>
            <a:pPr marL="0" indent="0">
              <a:buNone/>
            </a:pPr>
            <a:r>
              <a:rPr lang="en-US" sz="3600" dirty="0" smtClean="0"/>
              <a:t>- Messaging is functional </a:t>
            </a:r>
          </a:p>
          <a:p>
            <a:pPr marL="0" indent="0">
              <a:buNone/>
            </a:pPr>
            <a:r>
              <a:rPr lang="en-US" sz="3600" dirty="0" smtClean="0"/>
              <a:t>- Trading/Contract system integrated into messaging</a:t>
            </a:r>
          </a:p>
          <a:p>
            <a:pPr marL="0" indent="0">
              <a:buNone/>
            </a:pPr>
            <a:r>
              <a:rPr lang="en-US" sz="3600" dirty="0" smtClean="0"/>
              <a:t>- Reference system is operational to leave feedback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418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– Phase Four</a:t>
            </a:r>
            <a:br>
              <a:rPr lang="en-US" dirty="0" smtClean="0"/>
            </a:br>
            <a:r>
              <a:rPr lang="en-US" dirty="0" smtClean="0"/>
              <a:t>community offers &amp; currency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91943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Community </a:t>
            </a:r>
            <a:r>
              <a:rPr lang="en-US" sz="3600" dirty="0"/>
              <a:t>o</a:t>
            </a:r>
            <a:r>
              <a:rPr lang="en-US" sz="3600" dirty="0" smtClean="0"/>
              <a:t>ffers for </a:t>
            </a:r>
            <a:r>
              <a:rPr lang="en-US" sz="3600" dirty="0" err="1" smtClean="0"/>
              <a:t>JoatUnit</a:t>
            </a:r>
            <a:r>
              <a:rPr lang="en-US" sz="3600" dirty="0" smtClean="0"/>
              <a:t> currency generation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5297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Bitcoin</a:t>
            </a:r>
            <a:r>
              <a:rPr lang="en-US" dirty="0" smtClean="0"/>
              <a:t>/</a:t>
            </a:r>
            <a:r>
              <a:rPr lang="en-US" dirty="0" err="1" smtClean="0"/>
              <a:t>Cryptocoin</a:t>
            </a:r>
            <a:r>
              <a:rPr lang="en-US" dirty="0" smtClean="0"/>
              <a:t> Implementation</a:t>
            </a:r>
            <a:br>
              <a:rPr lang="en-US" dirty="0" smtClean="0"/>
            </a:br>
            <a:r>
              <a:rPr lang="en-US" dirty="0" smtClean="0"/>
              <a:t>April 2014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Jack of all trade universe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85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Low cost </a:t>
            </a:r>
            <a:r>
              <a:rPr lang="en-US" sz="2800" dirty="0"/>
              <a:t>value </a:t>
            </a:r>
            <a:r>
              <a:rPr lang="en-US" sz="2800" dirty="0" smtClean="0"/>
              <a:t>transaction </a:t>
            </a:r>
            <a:r>
              <a:rPr lang="en-US" sz="2800" dirty="0"/>
              <a:t>protocol</a:t>
            </a:r>
          </a:p>
          <a:p>
            <a:r>
              <a:rPr lang="en-US" sz="2800" dirty="0" err="1" smtClean="0"/>
              <a:t>Crowdfunding</a:t>
            </a:r>
            <a:r>
              <a:rPr lang="en-US" sz="2800" dirty="0" smtClean="0"/>
              <a:t> for individuals and communities</a:t>
            </a:r>
          </a:p>
          <a:p>
            <a:r>
              <a:rPr lang="en-US" sz="2800" dirty="0" smtClean="0"/>
              <a:t>% of donations made to </a:t>
            </a:r>
            <a:r>
              <a:rPr lang="en-US" sz="2800" dirty="0" err="1" smtClean="0"/>
              <a:t>JoatU</a:t>
            </a:r>
            <a:r>
              <a:rPr lang="en-US" sz="2800" dirty="0" smtClean="0"/>
              <a:t> in </a:t>
            </a:r>
            <a:r>
              <a:rPr lang="en-US" sz="2800" dirty="0" err="1" smtClean="0"/>
              <a:t>Bitcoin</a:t>
            </a:r>
            <a:r>
              <a:rPr lang="en-US" sz="2800" dirty="0" smtClean="0"/>
              <a:t> to be governed through direct democracy voting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692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Colored coins / </a:t>
            </a:r>
            <a:r>
              <a:rPr lang="en-US" dirty="0" err="1" smtClean="0"/>
              <a:t>bitshares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JoatU’s</a:t>
            </a:r>
            <a:r>
              <a:rPr lang="en-US" sz="2800" dirty="0" smtClean="0"/>
              <a:t> physical goods get digital deeds</a:t>
            </a:r>
          </a:p>
          <a:p>
            <a:pPr lvl="1"/>
            <a:r>
              <a:rPr lang="en-US" sz="2400" dirty="0" smtClean="0"/>
              <a:t>Colored coin is stamped as a digital coupon for one of “Jamie’s famous batch of chocolate chip cookies”</a:t>
            </a:r>
          </a:p>
          <a:p>
            <a:pPr lvl="1"/>
            <a:r>
              <a:rPr lang="en-US" sz="2400" dirty="0" smtClean="0"/>
              <a:t>RPG-styled inventories</a:t>
            </a:r>
          </a:p>
          <a:p>
            <a:pPr lvl="1"/>
            <a:r>
              <a:rPr lang="en-US" sz="2400" dirty="0" smtClean="0"/>
              <a:t>Global trading possibilities decentralized from </a:t>
            </a:r>
            <a:r>
              <a:rPr lang="en-US" sz="2400" dirty="0" err="1" smtClean="0"/>
              <a:t>JoatU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587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Cryptocurrency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794075" cy="4516428"/>
          </a:xfrm>
        </p:spPr>
        <p:txBody>
          <a:bodyPr>
            <a:normAutofit/>
          </a:bodyPr>
          <a:lstStyle/>
          <a:p>
            <a:r>
              <a:rPr lang="en-US" sz="2600" dirty="0"/>
              <a:t>Centralized </a:t>
            </a:r>
            <a:r>
              <a:rPr lang="en-US" sz="2600" dirty="0" err="1"/>
              <a:t>JoatU</a:t>
            </a:r>
            <a:r>
              <a:rPr lang="en-US" sz="2600" dirty="0"/>
              <a:t> forks into a </a:t>
            </a:r>
            <a:r>
              <a:rPr lang="en-US" sz="2600" dirty="0" smtClean="0"/>
              <a:t>decentralized (and open source?) mathematically </a:t>
            </a:r>
            <a:r>
              <a:rPr lang="en-US" sz="2600" dirty="0"/>
              <a:t>accountable </a:t>
            </a:r>
            <a:r>
              <a:rPr lang="en-US" sz="2600" dirty="0" err="1"/>
              <a:t>cryptocurency</a:t>
            </a:r>
            <a:endParaRPr lang="en-US" sz="2600" dirty="0"/>
          </a:p>
          <a:p>
            <a:r>
              <a:rPr lang="en-US" sz="2600" dirty="0" smtClean="0"/>
              <a:t>Low-cost value transaction protocol</a:t>
            </a:r>
          </a:p>
          <a:p>
            <a:r>
              <a:rPr lang="en-US" sz="2600" dirty="0" smtClean="0"/>
              <a:t>Democratically </a:t>
            </a:r>
            <a:r>
              <a:rPr lang="en-US" sz="2600" dirty="0"/>
              <a:t>decided upon coin </a:t>
            </a:r>
            <a:r>
              <a:rPr lang="en-US" sz="2600" dirty="0" smtClean="0"/>
              <a:t>regulations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20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Cryptocurrency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794075" cy="4516428"/>
          </a:xfrm>
        </p:spPr>
        <p:txBody>
          <a:bodyPr>
            <a:normAutofit/>
          </a:bodyPr>
          <a:lstStyle/>
          <a:p>
            <a:r>
              <a:rPr lang="en-US" sz="2600" dirty="0" err="1"/>
              <a:t>JoatU</a:t>
            </a:r>
            <a:r>
              <a:rPr lang="en-US" sz="2600" dirty="0"/>
              <a:t> dividend against donations (e.g. 5% of all </a:t>
            </a:r>
            <a:r>
              <a:rPr lang="en-US" sz="2600" dirty="0" err="1"/>
              <a:t>JoatU</a:t>
            </a:r>
            <a:r>
              <a:rPr lang="en-US" sz="2600" dirty="0"/>
              <a:t> created/annum are reserved to be distributed among members who donate in </a:t>
            </a:r>
            <a:r>
              <a:rPr lang="en-US" sz="2600" dirty="0" err="1"/>
              <a:t>Bitcoin</a:t>
            </a:r>
            <a:r>
              <a:rPr lang="en-US" sz="2600" dirty="0"/>
              <a:t>)</a:t>
            </a:r>
          </a:p>
          <a:p>
            <a:r>
              <a:rPr lang="en-US" sz="2600" dirty="0"/>
              <a:t>A percentage of </a:t>
            </a:r>
            <a:r>
              <a:rPr lang="en-US" sz="2600" dirty="0" err="1"/>
              <a:t>JoatU</a:t>
            </a:r>
            <a:r>
              <a:rPr lang="en-US" sz="2600" dirty="0"/>
              <a:t> generated for the miners/verifiers of the chain and a % of </a:t>
            </a:r>
            <a:r>
              <a:rPr lang="en-US" sz="2600" dirty="0" err="1"/>
              <a:t>JoatU</a:t>
            </a:r>
            <a:r>
              <a:rPr lang="en-US" sz="2600" dirty="0"/>
              <a:t> for people who donate in </a:t>
            </a:r>
            <a:r>
              <a:rPr lang="en-US" sz="2600" dirty="0" err="1"/>
              <a:t>Bitcoin</a:t>
            </a:r>
            <a:r>
              <a:rPr lang="en-US" sz="2600" dirty="0"/>
              <a:t> to help the system run</a:t>
            </a:r>
          </a:p>
          <a:p>
            <a:r>
              <a:rPr lang="en-US" sz="2600" dirty="0"/>
              <a:t>Demurrage possibilities like </a:t>
            </a:r>
            <a:r>
              <a:rPr lang="en-US" sz="2600" dirty="0" err="1"/>
              <a:t>Freicoin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51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of </a:t>
            </a:r>
            <a:r>
              <a:rPr lang="en-US" dirty="0" err="1"/>
              <a:t>JoatU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Beyond 2014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Jack of all trade universe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</a:t>
            </a:r>
            <a:r>
              <a:rPr lang="en-US" dirty="0" err="1" smtClean="0"/>
              <a:t>joatu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Direct Democracy evolves into Liquid Democracy integration for voting within cities/deferred decision making/representative democracy</a:t>
            </a:r>
          </a:p>
          <a:p>
            <a:pPr lvl="1"/>
            <a:r>
              <a:rPr lang="en-US" sz="2000" dirty="0" smtClean="0"/>
              <a:t>Every member is a potential elected official</a:t>
            </a:r>
          </a:p>
          <a:p>
            <a:pPr lvl="1"/>
            <a:r>
              <a:rPr lang="en-US" sz="2000" dirty="0" smtClean="0"/>
              <a:t>Technocratic approach</a:t>
            </a:r>
          </a:p>
          <a:p>
            <a:endParaRPr lang="en-US" sz="2400" dirty="0"/>
          </a:p>
          <a:p>
            <a:r>
              <a:rPr lang="en-US" sz="2400" dirty="0" smtClean="0"/>
              <a:t>Improved </a:t>
            </a:r>
            <a:r>
              <a:rPr lang="en-US" sz="2400" dirty="0"/>
              <a:t>efficiency and representation in governance through direct-democracy and </a:t>
            </a:r>
            <a:r>
              <a:rPr lang="en-US" sz="2400" dirty="0" smtClean="0"/>
              <a:t>money-creation</a:t>
            </a:r>
            <a:endParaRPr lang="en-US" sz="2400" dirty="0"/>
          </a:p>
          <a:p>
            <a:pPr lvl="1"/>
            <a:r>
              <a:rPr lang="en-US" sz="2000" dirty="0" smtClean="0"/>
              <a:t>Money creation on demand and based with reputational values for reduced waste</a:t>
            </a:r>
          </a:p>
          <a:p>
            <a:pPr lvl="1"/>
            <a:r>
              <a:rPr lang="en-US" sz="2000" dirty="0" smtClean="0"/>
              <a:t>Meritocratic approach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484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Jack of All Trade Universe strives to provide a robust platform of value exchange for the individual while simultaneously promoting community centered activities through a direct democracy inspired decision making model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</a:t>
            </a:r>
            <a:r>
              <a:rPr lang="en-US" dirty="0" err="1" smtClean="0"/>
              <a:t>joatu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699016"/>
            <a:ext cx="10131425" cy="3649133"/>
          </a:xfrm>
        </p:spPr>
        <p:txBody>
          <a:bodyPr>
            <a:noAutofit/>
          </a:bodyPr>
          <a:lstStyle/>
          <a:p>
            <a:r>
              <a:rPr lang="en-US" sz="2000" dirty="0" smtClean="0"/>
              <a:t>Welfare-state-like </a:t>
            </a:r>
            <a:r>
              <a:rPr lang="en-US" sz="2000" dirty="0"/>
              <a:t>protection of individuals living within your community including retirement </a:t>
            </a:r>
            <a:r>
              <a:rPr lang="en-US" sz="2000" dirty="0" smtClean="0"/>
              <a:t>programs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Community &amp; Inter-community self-sustenance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Global </a:t>
            </a:r>
            <a:r>
              <a:rPr lang="en-US" sz="2000" dirty="0"/>
              <a:t>Network of JOATU communities that can transfer goods, services, and knowledge between each other.</a:t>
            </a:r>
          </a:p>
          <a:p>
            <a:endParaRPr lang="en-US" sz="2000" dirty="0" smtClean="0"/>
          </a:p>
          <a:p>
            <a:r>
              <a:rPr lang="en-US" sz="2000" dirty="0" smtClean="0"/>
              <a:t>Borderless </a:t>
            </a:r>
            <a:r>
              <a:rPr lang="en-US" sz="2000" dirty="0"/>
              <a:t>direct-democratic world governance through a bottom-up community-centered perspective with a focus on </a:t>
            </a:r>
            <a:r>
              <a:rPr lang="en-US" sz="2000" dirty="0" smtClean="0"/>
              <a:t>global environmental sustainability </a:t>
            </a:r>
            <a:r>
              <a:rPr lang="en-US" sz="2000" dirty="0"/>
              <a:t>and egalitarianism</a:t>
            </a:r>
            <a:r>
              <a:rPr lang="en-US" sz="2000" dirty="0" smtClean="0"/>
              <a:t>.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993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804" y="1964267"/>
            <a:ext cx="9198321" cy="2421464"/>
          </a:xfrm>
        </p:spPr>
        <p:txBody>
          <a:bodyPr/>
          <a:lstStyle/>
          <a:p>
            <a:r>
              <a:rPr lang="en-US" dirty="0" smtClean="0"/>
              <a:t>You just sat through 50 slides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9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306" y="-184420"/>
            <a:ext cx="10131425" cy="1456267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51" y="878003"/>
            <a:ext cx="6430580" cy="5845982"/>
          </a:xfrm>
        </p:spPr>
      </p:pic>
    </p:spTree>
    <p:extLst>
      <p:ext uri="{BB962C8B-B14F-4D97-AF65-F5344CB8AC3E}">
        <p14:creationId xmlns:p14="http://schemas.microsoft.com/office/powerpoint/2010/main" val="200651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</a:t>
            </a:r>
            <a:r>
              <a:rPr lang="en-US" dirty="0"/>
              <a:t>build an economy that seeks to promote human welfare.</a:t>
            </a:r>
          </a:p>
        </p:txBody>
      </p:sp>
    </p:spTree>
    <p:extLst>
      <p:ext uri="{BB962C8B-B14F-4D97-AF65-F5344CB8AC3E}">
        <p14:creationId xmlns:p14="http://schemas.microsoft.com/office/powerpoint/2010/main" val="300732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Pocket Explanation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Jack of all trade universe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10" y="110830"/>
            <a:ext cx="7275582" cy="6614166"/>
          </a:xfrm>
        </p:spPr>
      </p:pic>
    </p:spTree>
    <p:extLst>
      <p:ext uri="{BB962C8B-B14F-4D97-AF65-F5344CB8AC3E}">
        <p14:creationId xmlns:p14="http://schemas.microsoft.com/office/powerpoint/2010/main" val="217928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95" y="133004"/>
            <a:ext cx="7275577" cy="6614161"/>
          </a:xfrm>
        </p:spPr>
      </p:pic>
    </p:spTree>
    <p:extLst>
      <p:ext uri="{BB962C8B-B14F-4D97-AF65-F5344CB8AC3E}">
        <p14:creationId xmlns:p14="http://schemas.microsoft.com/office/powerpoint/2010/main" val="167614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1431</TotalTime>
  <Words>851</Words>
  <Application>Microsoft Office PowerPoint</Application>
  <PresentationFormat>Widescreen</PresentationFormat>
  <Paragraphs>148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Wingdings</vt:lpstr>
      <vt:lpstr>Celestial</vt:lpstr>
      <vt:lpstr>Jack of all trade universe</vt:lpstr>
      <vt:lpstr>Table of contents</vt:lpstr>
      <vt:lpstr>Inspiration October 2012</vt:lpstr>
      <vt:lpstr>Inspiration</vt:lpstr>
      <vt:lpstr>MISSION</vt:lpstr>
      <vt:lpstr>VISION</vt:lpstr>
      <vt:lpstr>Pocket Explanation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Individual Offers anything for anything (Barter or cash)</vt:lpstr>
      <vt:lpstr>PowerPoint Presentation</vt:lpstr>
      <vt:lpstr>PowerPoint Presentation</vt:lpstr>
      <vt:lpstr>Joatunit for Community offers</vt:lpstr>
      <vt:lpstr>PowerPoint Presentation</vt:lpstr>
      <vt:lpstr>PowerPoint Presentation</vt:lpstr>
      <vt:lpstr>PowerPoint Presentation</vt:lpstr>
      <vt:lpstr>How Value can be determined</vt:lpstr>
      <vt:lpstr>PowerPoint Presentation</vt:lpstr>
      <vt:lpstr>PowerPoint Presentation</vt:lpstr>
      <vt:lpstr>PowerPoint Presentation</vt:lpstr>
      <vt:lpstr>Direct Democracy Currency Generation</vt:lpstr>
      <vt:lpstr>Direct Democracy Currency generation</vt:lpstr>
      <vt:lpstr>Direct Democracy Currency generation</vt:lpstr>
      <vt:lpstr>Direct Democracy Currency generation</vt:lpstr>
      <vt:lpstr>Direct Democracy Currency generation</vt:lpstr>
      <vt:lpstr>What can joatu beta hope to accomplish?</vt:lpstr>
      <vt:lpstr>What can joatu beta hope to accomplish?</vt:lpstr>
      <vt:lpstr>Development  June 2013 - Present</vt:lpstr>
      <vt:lpstr>Wordpress launched</vt:lpstr>
      <vt:lpstr>All volunteer team</vt:lpstr>
      <vt:lpstr>Beta (Feb 2014)</vt:lpstr>
      <vt:lpstr>PowerPoint Presentation</vt:lpstr>
      <vt:lpstr>Beta – Phase one Find 200 hyperlocal users</vt:lpstr>
      <vt:lpstr>Beta – Phase Two 200 users filled out their profiles</vt:lpstr>
      <vt:lpstr>Beta – Phase Three The site is now functional for Interaction</vt:lpstr>
      <vt:lpstr>Beta – Phase Four community offers &amp; currency generation</vt:lpstr>
      <vt:lpstr>Bitcoin/Cryptocoin Implementation April 2014</vt:lpstr>
      <vt:lpstr>Bitcoin</vt:lpstr>
      <vt:lpstr>Colored coins / bitshares</vt:lpstr>
      <vt:lpstr>Cryptocurrency integration</vt:lpstr>
      <vt:lpstr>Cryptocurrency integration</vt:lpstr>
      <vt:lpstr>Future of JoatU  Beyond 2014</vt:lpstr>
      <vt:lpstr>Future of joatu</vt:lpstr>
      <vt:lpstr>Future of joatu</vt:lpstr>
      <vt:lpstr>You just sat through 50 slides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Jack of all trade universe</dc:title>
  <dc:creator>Jamie Klinger</dc:creator>
  <cp:lastModifiedBy>Jamie Klinger</cp:lastModifiedBy>
  <cp:revision>38</cp:revision>
  <dcterms:created xsi:type="dcterms:W3CDTF">2013-12-15T22:32:37Z</dcterms:created>
  <dcterms:modified xsi:type="dcterms:W3CDTF">2014-01-01T20:28:55Z</dcterms:modified>
</cp:coreProperties>
</file>